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86" r:id="rId16"/>
    <p:sldId id="287" r:id="rId17"/>
    <p:sldId id="288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9" r:id="rId27"/>
    <p:sldId id="277" r:id="rId28"/>
  </p:sldIdLst>
  <p:sldSz cx="9144000" cy="6858000" type="screen4x3"/>
  <p:notesSz cx="6985000" cy="9283700"/>
  <p:embeddedFontLst>
    <p:embeddedFont>
      <p:font typeface="Questrial" panose="020B0604020202020204" charset="0"/>
      <p:regular r:id="rId30"/>
    </p:embeddedFont>
    <p:embeddedFont>
      <p:font typeface="Calibri" panose="020F0502020204030204" pitchFamily="34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7FE78F-33D9-4D9A-A849-BEC7C12B0FFE}">
  <a:tblStyle styleId="{437FE78F-33D9-4D9A-A849-BEC7C12B0FFE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5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font" Target="fonts/font4.fntdata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3.fntdata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2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font" Target="fonts/font1.fntdata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K:\School%20Office\forms\SAT\Book1%20(Autosaved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SAT 10 Score Comparison</a:t>
            </a:r>
            <a:r>
              <a:rPr lang="en-US" baseline="0"/>
              <a:t> Report</a:t>
            </a:r>
            <a:endParaRPr lang="en-US"/>
          </a:p>
        </c:rich>
      </c:tx>
      <c:layout>
        <c:manualLayout>
          <c:xMode val="edge"/>
          <c:yMode val="edge"/>
          <c:x val="0.26516969909832255"/>
          <c:y val="1.238141998993774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53516756721937"/>
          <c:y val="0.2595849017718051"/>
          <c:w val="0.87914632079385913"/>
          <c:h val="0.502091251295666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Sheet2!$C$1</c:f>
              <c:strCache>
                <c:ptCount val="1"/>
                <c:pt idx="0">
                  <c:v>NCE</c:v>
                </c:pt>
              </c:strCache>
            </c:strRef>
          </c:tx>
          <c:spPr>
            <a:solidFill>
              <a:srgbClr val="FFFFBD"/>
            </a:solidFill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multiLvlStrRef>
              <c:f>Sheet2!$A$2:$B$15</c:f>
              <c:multiLvlStrCache>
                <c:ptCount val="14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  <c:pt idx="5">
                    <c:v>2012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2014</c:v>
                  </c:pt>
                  <c:pt idx="13">
                    <c:v>2015</c:v>
                  </c:pt>
                </c:lvl>
                <c:lvl>
                  <c:pt idx="0">
                    <c:v>Total Reading</c:v>
                  </c:pt>
                  <c:pt idx="5">
                    <c:v>Language</c:v>
                  </c:pt>
                  <c:pt idx="10">
                    <c:v>Total Math</c:v>
                  </c:pt>
                </c:lvl>
              </c:multiLvlStrCache>
            </c:multiLvlStrRef>
          </c:cat>
          <c:val>
            <c:numRef>
              <c:f>Sheet2!$C$2:$C$15</c:f>
              <c:numCache>
                <c:formatCode>0</c:formatCode>
                <c:ptCount val="14"/>
                <c:pt idx="0">
                  <c:v>69.55</c:v>
                </c:pt>
                <c:pt idx="1">
                  <c:v>69.099999999999994</c:v>
                </c:pt>
                <c:pt idx="2">
                  <c:v>70.400000000000006</c:v>
                </c:pt>
                <c:pt idx="3">
                  <c:v>72.099999999999994</c:v>
                </c:pt>
                <c:pt idx="5">
                  <c:v>68.774999999999991</c:v>
                </c:pt>
                <c:pt idx="6">
                  <c:v>71.762500000000003</c:v>
                </c:pt>
                <c:pt idx="7">
                  <c:v>72.862499999999997</c:v>
                </c:pt>
                <c:pt idx="8">
                  <c:v>74.625</c:v>
                </c:pt>
                <c:pt idx="10">
                  <c:v>74.2</c:v>
                </c:pt>
                <c:pt idx="11">
                  <c:v>75.200000000000017</c:v>
                </c:pt>
                <c:pt idx="12">
                  <c:v>75.987499999999997</c:v>
                </c:pt>
                <c:pt idx="13">
                  <c:v>79.462500000000006</c:v>
                </c:pt>
              </c:numCache>
            </c:numRef>
          </c:val>
        </c:ser>
        <c:ser>
          <c:idx val="2"/>
          <c:order val="1"/>
          <c:tx>
            <c:strRef>
              <c:f>Sheet2!$D$1</c:f>
              <c:strCache>
                <c:ptCount val="1"/>
                <c:pt idx="0">
                  <c:v>ISSD PR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rgbClr val="00B050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multiLvlStrRef>
              <c:f>Sheet2!$A$2:$B$15</c:f>
              <c:multiLvlStrCache>
                <c:ptCount val="14"/>
                <c:lvl>
                  <c:pt idx="0">
                    <c:v>2012</c:v>
                  </c:pt>
                  <c:pt idx="1">
                    <c:v>2013</c:v>
                  </c:pt>
                  <c:pt idx="2">
                    <c:v>2014</c:v>
                  </c:pt>
                  <c:pt idx="3">
                    <c:v>2015</c:v>
                  </c:pt>
                  <c:pt idx="5">
                    <c:v>2012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10">
                    <c:v>2012</c:v>
                  </c:pt>
                  <c:pt idx="11">
                    <c:v>2013</c:v>
                  </c:pt>
                  <c:pt idx="12">
                    <c:v>2014</c:v>
                  </c:pt>
                  <c:pt idx="13">
                    <c:v>2015</c:v>
                  </c:pt>
                </c:lvl>
                <c:lvl>
                  <c:pt idx="0">
                    <c:v>Total Reading</c:v>
                  </c:pt>
                  <c:pt idx="5">
                    <c:v>Language</c:v>
                  </c:pt>
                  <c:pt idx="10">
                    <c:v>Total Math</c:v>
                  </c:pt>
                </c:lvl>
              </c:multiLvlStrCache>
            </c:multiLvlStrRef>
          </c:cat>
          <c:val>
            <c:numRef>
              <c:f>Sheet2!$D$2:$D$15</c:f>
              <c:numCache>
                <c:formatCode>0</c:formatCode>
                <c:ptCount val="14"/>
                <c:pt idx="0">
                  <c:v>81.125</c:v>
                </c:pt>
                <c:pt idx="1">
                  <c:v>80.625</c:v>
                </c:pt>
                <c:pt idx="2">
                  <c:v>82.125</c:v>
                </c:pt>
                <c:pt idx="3">
                  <c:v>84.25</c:v>
                </c:pt>
                <c:pt idx="5">
                  <c:v>80.375</c:v>
                </c:pt>
                <c:pt idx="6">
                  <c:v>83.75</c:v>
                </c:pt>
                <c:pt idx="7">
                  <c:v>85.125</c:v>
                </c:pt>
                <c:pt idx="8">
                  <c:v>86.875</c:v>
                </c:pt>
                <c:pt idx="10">
                  <c:v>85.375</c:v>
                </c:pt>
                <c:pt idx="11">
                  <c:v>86.875</c:v>
                </c:pt>
                <c:pt idx="12">
                  <c:v>88.25</c:v>
                </c:pt>
                <c:pt idx="13">
                  <c:v>90.125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5282960"/>
        <c:axId val="595283744"/>
      </c:barChart>
      <c:catAx>
        <c:axId val="5952829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595283744"/>
        <c:crosses val="autoZero"/>
        <c:auto val="1"/>
        <c:lblAlgn val="ctr"/>
        <c:lblOffset val="100"/>
        <c:noMultiLvlLbl val="0"/>
      </c:catAx>
      <c:valAx>
        <c:axId val="595283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/>
                  <a:t>Percent</a:t>
                </a:r>
              </a:p>
            </c:rich>
          </c:tx>
          <c:layout>
            <c:manualLayout>
              <c:xMode val="edge"/>
              <c:yMode val="edge"/>
              <c:x val="2.5316139243903822E-2"/>
              <c:y val="0.33073593860813588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59528296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bg1">
        <a:lumMod val="95000"/>
      </a:schemeClr>
    </a:solidFill>
  </c:sp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0.20367</cdr:x>
      <cdr:y>0.10844</cdr:y>
    </cdr:from>
    <cdr:to>
      <cdr:x>0.74518</cdr:x>
      <cdr:y>0.19075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327868" y="357808"/>
          <a:ext cx="3530379" cy="27156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20000"/>
            <a:lumOff val="80000"/>
          </a:schemeClr>
        </a:solidFill>
        <a:scene3d xmlns:a="http://schemas.openxmlformats.org/drawingml/2006/main">
          <a:camera prst="perspectiveLeft"/>
          <a:lightRig rig="threePt" dir="t"/>
        </a:scene3d>
      </cdr:spPr>
    </cdr:pic>
  </cdr:relSizeAnchor>
  <cdr:relSizeAnchor xmlns:cdr="http://schemas.openxmlformats.org/drawingml/2006/chartDrawing">
    <cdr:from>
      <cdr:x>0.5098</cdr:x>
      <cdr:y>0.11808</cdr:y>
    </cdr:from>
    <cdr:to>
      <cdr:x>0.64761</cdr:x>
      <cdr:y>0.13736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3323645" y="389614"/>
          <a:ext cx="898498" cy="63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26833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56550" y="0"/>
            <a:ext cx="3026833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71575" y="696912"/>
            <a:ext cx="4641849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17903"/>
            <a:ext cx="3026833" cy="4641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56550" y="8817903"/>
            <a:ext cx="3026833" cy="464185"/>
          </a:xfrm>
          <a:prstGeom prst="rect">
            <a:avLst/>
          </a:prstGeom>
          <a:noFill/>
          <a:ln>
            <a:noFill/>
          </a:ln>
        </p:spPr>
        <p:txBody>
          <a:bodyPr lIns="92950" tIns="46475" rIns="92950" bIns="464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90995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2950" tIns="46475" rIns="92950" bIns="464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3956550" y="8817903"/>
            <a:ext cx="3026833" cy="464185"/>
          </a:xfrm>
          <a:prstGeom prst="rect">
            <a:avLst/>
          </a:prstGeom>
          <a:noFill/>
          <a:ln>
            <a:noFill/>
          </a:ln>
        </p:spPr>
        <p:txBody>
          <a:bodyPr lIns="92950" tIns="46475" rIns="92950" bIns="464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825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4519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4038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687539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84688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97340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100" cy="41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9512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100" cy="417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699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061979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5691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7876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2662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2380694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8776550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26372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03523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2573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9089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26711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85975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85056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4468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34007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39916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98500" y="4409757"/>
            <a:ext cx="5588000" cy="41776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3951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359150" y="6044182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2085391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8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077199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3886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67690" marR="0" lvl="0" indent="-35560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800600" y="1905000"/>
            <a:ext cx="38862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609600" y="111252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800600" y="111252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4743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209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9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567690" marR="0" lvl="0" indent="-35560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2359150" y="6044182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 sz="20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085391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001000" y="228600"/>
            <a:ext cx="838198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26835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09600" y="1752600"/>
            <a:ext cx="1600198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2844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bg>
      <p:bgPr>
        <a:blipFill rotWithShape="1">
          <a:blip r:embed="rId2">
            <a:alphaModFix/>
          </a:blip>
          <a:tile tx="0" ty="0" sx="100000" sy="100000" flip="none" algn="tl"/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28448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-9144" y="4663439"/>
            <a:ext cx="1463038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1" name="Shape 81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 sz="2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3" name="Shape 83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2484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pic" idx="2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626835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 rot="5400000">
            <a:off x="2159507" y="-480058"/>
            <a:ext cx="5059680" cy="8153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bg>
      <p:bgPr>
        <a:solidFill>
          <a:schemeClr val="lt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 rot="5400000">
            <a:off x="4823618" y="2339180"/>
            <a:ext cx="551656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 rot="5400000">
            <a:off x="480216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dt" idx="10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457200" y="6248207"/>
            <a:ext cx="557348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096317" y="0"/>
            <a:ext cx="320038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0" name="Shape 100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 rot="5400000">
            <a:off x="5989637" y="144462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6835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059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Questrial"/>
              <a:buNone/>
              <a:defRPr sz="1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Questrial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" name="Shape 14"/>
          <p:cNvSpPr/>
          <p:nvPr/>
        </p:nvSpPr>
        <p:spPr>
          <a:xfrm>
            <a:off x="0" y="685800"/>
            <a:ext cx="9144000" cy="320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731520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73152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626835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059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20040" marR="0" lvl="0" indent="-107951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40080" marR="0" lvl="1" indent="-54610" algn="l" rtl="0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7462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44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6985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64998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762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253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016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507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6096000" y="6248400"/>
            <a:ext cx="26669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1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Quest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>
            <a:off x="0" y="685800"/>
            <a:ext cx="9144000" cy="320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7" name="Shape 37"/>
          <p:cNvSpPr/>
          <p:nvPr/>
        </p:nvSpPr>
        <p:spPr>
          <a:xfrm>
            <a:off x="0" y="731520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8" name="Shape 38"/>
          <p:cNvSpPr/>
          <p:nvPr/>
        </p:nvSpPr>
        <p:spPr>
          <a:xfrm>
            <a:off x="590550" y="731520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723581"/>
            <a:ext cx="533399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Questrial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61" r:id="rId8"/>
    <p:sldLayoutId id="2147483662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ISSD PARENT GENERAL ASSEMBLY (PGA)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May 17, 2016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Tuition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12647" y="988291"/>
            <a:ext cx="8153398" cy="38700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544"/>
              <a:buFont typeface="Noto Sans Symbols"/>
              <a:buChar char="❑"/>
            </a:pPr>
            <a:r>
              <a:rPr lang="en-US" sz="222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Tuition Increased – yes it did - to be re-evaluated each year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8157"/>
              <a:buFont typeface="Noto Sans Symbols"/>
              <a:buChar char="⬜"/>
            </a:pPr>
            <a:r>
              <a:rPr lang="en-US" sz="185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2015-16 tuition = $540 (no increase)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8157"/>
              <a:buFont typeface="Noto Sans Symbols"/>
              <a:buChar char="⬜"/>
            </a:pPr>
            <a:r>
              <a:rPr lang="en-US" sz="185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2016-17 tuition = $570 rather than $580 proposed in Oct-15 PGA meeting ($30 / 5% increase)</a:t>
            </a:r>
          </a:p>
          <a:p>
            <a:pPr marL="914400" marR="0" lvl="2" indent="-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026"/>
              <a:buFont typeface="Noto Sans Symbols"/>
              <a:buChar char="■"/>
            </a:pPr>
            <a:r>
              <a:rPr lang="en-US" sz="185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Break-even with 172 + 7 TK students factoring in estimated annual expenses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8157"/>
              <a:buFont typeface="Noto Sans Symbols"/>
              <a:buChar char="⬜"/>
            </a:pPr>
            <a:r>
              <a:rPr lang="en-US" sz="185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2017-18 tuition = $600 ($30 / 5% increase)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8157"/>
              <a:buFont typeface="Noto Sans Symbols"/>
              <a:buChar char="⬜"/>
            </a:pPr>
            <a:r>
              <a:rPr lang="en-US" sz="185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2018-19 tuition = $630 ($30 / 5% increase)</a:t>
            </a: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544"/>
              <a:buFont typeface="Noto Sans Symbols"/>
              <a:buChar char="❑"/>
            </a:pPr>
            <a:r>
              <a:rPr lang="en-US" sz="222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Reminder - why is tuition increasing? Staff salary increments, </a:t>
            </a:r>
            <a:r>
              <a:rPr lang="en-US" sz="2220" dirty="0">
                <a:solidFill>
                  <a:srgbClr val="262626"/>
                </a:solidFill>
              </a:rPr>
              <a:t>h</a:t>
            </a:r>
            <a:r>
              <a:rPr lang="en-US" sz="2220" b="0" i="0" u="none" strike="noStrike" cap="none" dirty="0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iring certified qualified teachers, increasing security costs, investing in management</a:t>
            </a:r>
          </a:p>
        </p:txBody>
      </p:sp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76143" y="4876800"/>
            <a:ext cx="5305425" cy="198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Expansion – The Numbers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12430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1198"/>
              <a:buFont typeface="Noto Sans Symbols"/>
              <a:buChar char="❑"/>
            </a:pPr>
            <a:r>
              <a:rPr lang="en-US" sz="204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Value of the property - $2.775M for 4.28 acres &amp; 10,752 sq. ft.</a:t>
            </a: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1198"/>
              <a:buFont typeface="Noto Sans Symbols"/>
              <a:buChar char="❑"/>
            </a:pPr>
            <a:r>
              <a:rPr lang="en-US" sz="204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rPr>
              <a:t>Your donations at work – recap of expansion financials since acquisition</a:t>
            </a: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None/>
            </a:pPr>
            <a:endParaRPr sz="24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1198"/>
              <a:buFont typeface="Noto Sans Symbols"/>
              <a:buNone/>
            </a:pPr>
            <a:endParaRPr sz="204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4154" y="2163367"/>
            <a:ext cx="6875545" cy="45912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PTO U</a:t>
            </a:r>
            <a:r>
              <a:rPr lang="en-US"/>
              <a:t>pdate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Rawah G</a:t>
            </a:r>
            <a:r>
              <a:rPr lang="en-US"/>
              <a:t>habayen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PTO Update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❑"/>
            </a:pPr>
            <a:r>
              <a:rPr lang="en-US" sz="2029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Chair, Vice Chair, Treasurer, Secretary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❑"/>
            </a:pPr>
            <a:r>
              <a:rPr lang="en-US" sz="2029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97 members; 88 on WhatsApp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❑"/>
            </a:pPr>
            <a:r>
              <a:rPr lang="en-US" sz="2029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Accomplishments: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Nasheed Club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TaeKwonDo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PTO Expo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Sports Day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Citizenship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Movie Day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Bake Sale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International Food Fair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Wednesday Fun Activity Day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Welcome Ramadan Activity</a:t>
            </a:r>
          </a:p>
          <a:p>
            <a:pPr marL="985520" marR="0" lvl="1" indent="-51561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777"/>
              <a:buFont typeface="Arial"/>
              <a:buAutoNum type="arabicPeriod"/>
            </a:pPr>
            <a:r>
              <a:rPr lang="en-US" sz="18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Teacher Appreciation Week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❑"/>
            </a:pPr>
            <a:r>
              <a:rPr lang="en-US" sz="2029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Please be aware that PTO is an independent organization so all PTO related concerns and issues should be directed to PTO officers. </a:t>
            </a:r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 dirty="0" smtClean="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Parents’ survey results</a:t>
            </a:r>
            <a:endParaRPr lang="en-US" dirty="0"/>
          </a:p>
        </p:txBody>
      </p:sp>
      <p:sp>
        <p:nvSpPr>
          <p:cNvPr id="236" name="Shape 236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9614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 smtClean="0"/>
              <a:t>Parents Survey 2016 – summary </a:t>
            </a:r>
            <a:endParaRPr lang="en-US" sz="4000" dirty="0"/>
          </a:p>
        </p:txBody>
      </p:sp>
      <p:grpSp>
        <p:nvGrpSpPr>
          <p:cNvPr id="9" name="Group 8"/>
          <p:cNvGrpSpPr/>
          <p:nvPr/>
        </p:nvGrpSpPr>
        <p:grpSpPr>
          <a:xfrm>
            <a:off x="321126" y="1074811"/>
            <a:ext cx="3773546" cy="2464192"/>
            <a:chOff x="526211" y="1253706"/>
            <a:chExt cx="3485072" cy="2239992"/>
          </a:xfrm>
        </p:grpSpPr>
        <p:sp>
          <p:nvSpPr>
            <p:cNvPr id="7" name="Rectangle 6"/>
            <p:cNvSpPr/>
            <p:nvPr/>
          </p:nvSpPr>
          <p:spPr>
            <a:xfrm>
              <a:off x="526211" y="1253706"/>
              <a:ext cx="3485072" cy="22399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>
                  <a:solidFill>
                    <a:schemeClr val="tx1"/>
                  </a:solidFill>
                </a:rPr>
                <a:t>Max responses from</a:t>
              </a:r>
            </a:p>
            <a:p>
              <a:r>
                <a:rPr lang="en-US" dirty="0">
                  <a:solidFill>
                    <a:schemeClr val="tx1"/>
                  </a:solidFill>
                </a:rPr>
                <a:t>KG, congrats!</a:t>
              </a:r>
            </a:p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/>
            <a:srcRect l="71542" t="14927" b="3400"/>
            <a:stretch/>
          </p:blipFill>
          <p:spPr>
            <a:xfrm>
              <a:off x="2268747" y="1304026"/>
              <a:ext cx="1618262" cy="213935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20874" t="18220" r="55259" b="28868"/>
            <a:stretch/>
          </p:blipFill>
          <p:spPr>
            <a:xfrm>
              <a:off x="713117" y="1866181"/>
              <a:ext cx="1357222" cy="1385978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127" y="5717801"/>
            <a:ext cx="4365171" cy="11536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126" y="4692604"/>
            <a:ext cx="4365172" cy="101179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126" y="3692556"/>
            <a:ext cx="4365172" cy="10000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64396" y="1113816"/>
            <a:ext cx="4979604" cy="115804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64396" y="2327221"/>
            <a:ext cx="4979604" cy="120792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98571" y="3692556"/>
            <a:ext cx="4245429" cy="1006429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98571" y="4702357"/>
            <a:ext cx="4245429" cy="10020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898571" y="5704398"/>
            <a:ext cx="4245429" cy="115360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319444268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000" dirty="0" smtClean="0"/>
              <a:t>Parents Survey 2016 - Comments</a:t>
            </a:r>
            <a:endParaRPr lang="en-US" sz="4000" dirty="0"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09600" y="1066799"/>
            <a:ext cx="8353245" cy="5791201"/>
          </a:xfrm>
        </p:spPr>
        <p:txBody>
          <a:bodyPr>
            <a:normAutofit fontScale="77500" lnSpcReduction="20000"/>
          </a:bodyPr>
          <a:lstStyle/>
          <a:p>
            <a:pPr marL="212089" indent="0">
              <a:buNone/>
            </a:pPr>
            <a:r>
              <a:rPr lang="en-US" dirty="0" smtClean="0"/>
              <a:t>A total of 96 unique responses received (4 duplicates - KG).</a:t>
            </a:r>
          </a:p>
          <a:p>
            <a:pPr marL="842010" indent="-457200"/>
            <a:r>
              <a:rPr lang="en-US" dirty="0" smtClean="0"/>
              <a:t>A lot of praises along with some negative remarks for our teachers, interim principal and vice principal, staff, admin </a:t>
            </a:r>
            <a:r>
              <a:rPr lang="en-US" dirty="0"/>
              <a:t>assistant, security guard and after school activities</a:t>
            </a:r>
            <a:r>
              <a:rPr lang="en-US" dirty="0" smtClean="0"/>
              <a:t>.</a:t>
            </a:r>
          </a:p>
          <a:p>
            <a:pPr marL="842010" indent="-457200"/>
            <a:r>
              <a:rPr lang="en-US" dirty="0" smtClean="0"/>
              <a:t>Need to improve English education</a:t>
            </a:r>
          </a:p>
          <a:p>
            <a:pPr marL="842010" indent="-457200"/>
            <a:r>
              <a:rPr lang="en-US" dirty="0" smtClean="0"/>
              <a:t>Some complains about lack of parent/teacher communication </a:t>
            </a:r>
          </a:p>
          <a:p>
            <a:pPr marL="842010" indent="-457200"/>
            <a:r>
              <a:rPr lang="en-US" dirty="0" smtClean="0"/>
              <a:t>Homework load is too much</a:t>
            </a:r>
          </a:p>
          <a:p>
            <a:pPr marL="842010" indent="-457200"/>
            <a:r>
              <a:rPr lang="en-US" dirty="0" smtClean="0"/>
              <a:t>No enough focus on Quran recitation, understanding, </a:t>
            </a:r>
            <a:r>
              <a:rPr lang="en-US" dirty="0" err="1" smtClean="0"/>
              <a:t>tarbiyah</a:t>
            </a:r>
            <a:r>
              <a:rPr lang="en-US" dirty="0" smtClean="0"/>
              <a:t> and Arabic language</a:t>
            </a:r>
            <a:endParaRPr lang="en-US" dirty="0"/>
          </a:p>
          <a:p>
            <a:pPr marL="842010" indent="-457200"/>
            <a:r>
              <a:rPr lang="en-US" dirty="0" smtClean="0"/>
              <a:t>Need </a:t>
            </a:r>
            <a:r>
              <a:rPr lang="en-US" dirty="0"/>
              <a:t>for extra curricular activities - on going (Taekwondo, Spelling Bee, Science fair, Robotics,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marL="842010" indent="-457200"/>
            <a:r>
              <a:rPr lang="en-US" dirty="0" smtClean="0"/>
              <a:t>Need </a:t>
            </a:r>
            <a:r>
              <a:rPr lang="en-US" dirty="0"/>
              <a:t>for more/quality P.E. </a:t>
            </a:r>
            <a:r>
              <a:rPr lang="en-US" dirty="0"/>
              <a:t>activities during school time.</a:t>
            </a:r>
          </a:p>
          <a:p>
            <a:pPr marL="842010" indent="-457200"/>
            <a:r>
              <a:rPr lang="en-US" dirty="0"/>
              <a:t>More lunch supervisors - completed. </a:t>
            </a:r>
          </a:p>
          <a:p>
            <a:pPr marL="842010" indent="-457200"/>
            <a:r>
              <a:rPr lang="en-US" dirty="0" smtClean="0"/>
              <a:t>Facility</a:t>
            </a:r>
            <a:r>
              <a:rPr lang="en-US" dirty="0"/>
              <a:t>: cleanliness of restrooms and lunch tables</a:t>
            </a:r>
          </a:p>
          <a:p>
            <a:pPr marL="842010" indent="-457200"/>
            <a:r>
              <a:rPr lang="en-US" dirty="0" smtClean="0"/>
              <a:t>Not </a:t>
            </a:r>
            <a:r>
              <a:rPr lang="en-US" dirty="0"/>
              <a:t>so positive comments about </a:t>
            </a:r>
            <a:r>
              <a:rPr lang="en-US" dirty="0" smtClean="0"/>
              <a:t>BOE</a:t>
            </a:r>
          </a:p>
          <a:p>
            <a:pPr marL="842010" indent="-457200"/>
            <a:r>
              <a:rPr lang="en-US" dirty="0" smtClean="0"/>
              <a:t>Need permanent highly qualified Principal/VP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59423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School </a:t>
            </a:r>
            <a:r>
              <a:rPr lang="en-US"/>
              <a:t>U</a:t>
            </a: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pdate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/>
              <a:t>Tauseef Kazi</a:t>
            </a:r>
          </a:p>
        </p:txBody>
      </p:sp>
    </p:spTree>
    <p:extLst>
      <p:ext uri="{BB962C8B-B14F-4D97-AF65-F5344CB8AC3E}">
        <p14:creationId xmlns:p14="http://schemas.microsoft.com/office/powerpoint/2010/main" val="570045229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Our ESLRs</a:t>
            </a:r>
          </a:p>
        </p:txBody>
      </p:sp>
      <p:pic>
        <p:nvPicPr>
          <p:cNvPr id="139" name="Shape 13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3754" t="4190" r="5323" b="3782"/>
          <a:stretch/>
        </p:blipFill>
        <p:spPr>
          <a:xfrm>
            <a:off x="2286000" y="919654"/>
            <a:ext cx="4648198" cy="6090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2837450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Communication </a:t>
            </a:r>
            <a:r>
              <a:rPr lang="en-US"/>
              <a:t>P</a:t>
            </a: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rotocol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10490" marR="0" lvl="0" indent="-88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case there is an issue with a teacher/PTO</a:t>
            </a:r>
          </a:p>
          <a:p>
            <a:pPr marL="624840" marR="0" lvl="0" indent="-5232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Talk to the teacher/PTO first</a:t>
            </a:r>
          </a:p>
          <a:p>
            <a:pPr marL="624840" marR="0" lvl="0" indent="-5232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unresolved, talk to the Principals</a:t>
            </a:r>
          </a:p>
          <a:p>
            <a:pPr marL="624840" marR="0" lvl="0" indent="-5232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Arial"/>
              <a:buAutoNum type="arabicPeriod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unresolved, contact the BOE</a:t>
            </a:r>
          </a:p>
          <a:p>
            <a:pPr marL="110490" marR="0" lvl="0" indent="-8889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110490" marR="0" lvl="0" indent="-8889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Anyone who bypasse</a:t>
            </a:r>
            <a:r>
              <a:rPr lang="en-US"/>
              <a:t>s</a:t>
            </a: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 step will be sent back to complete that first </a:t>
            </a:r>
          </a:p>
        </p:txBody>
      </p:sp>
    </p:spTree>
    <p:extLst>
      <p:ext uri="{BB962C8B-B14F-4D97-AF65-F5344CB8AC3E}">
        <p14:creationId xmlns:p14="http://schemas.microsoft.com/office/powerpoint/2010/main" val="617291771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Agenda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460331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Introduction </a:t>
            </a:r>
            <a:endParaRPr lang="en-US" sz="3200" b="0" i="0" u="none" strike="noStrike" cap="none" dirty="0" smtClean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Staff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hiring update </a:t>
            </a:r>
          </a:p>
          <a:p>
            <a:pPr marL="567690" marR="0" lvl="0" indent="-466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Finances and fee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schedule</a:t>
            </a:r>
            <a:endParaRPr lang="en-US" sz="32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PTO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update</a:t>
            </a:r>
            <a:endParaRPr lang="en-US" sz="32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466090"/>
            <a:r>
              <a:rPr lang="en-US" sz="3200" dirty="0" smtClean="0"/>
              <a:t>Parents' survey results</a:t>
            </a:r>
          </a:p>
          <a:p>
            <a:pPr indent="-466090"/>
            <a:r>
              <a:rPr lang="en-US" sz="3200" dirty="0" smtClean="0"/>
              <a:t>School update</a:t>
            </a:r>
          </a:p>
          <a:p>
            <a:pPr marL="567690" marR="0" lvl="0" indent="-46609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❑"/>
            </a:pPr>
            <a:r>
              <a:rPr lang="en-US" sz="3200" b="0" i="0" u="none" strike="noStrike" cap="none" dirty="0" smtClean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Q&amp;A</a:t>
            </a:r>
            <a:endParaRPr lang="en-US" sz="3200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077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Tardiness is still a problem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3"/>
          </p:nvPr>
        </p:nvSpPr>
        <p:spPr>
          <a:xfrm>
            <a:off x="609600" y="111252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 The Problem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09600" y="1905000"/>
            <a:ext cx="3886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Disrupts Instruction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Causes students stress, embarrassment, inability to focus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miss important parts of the lesson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38728" y="5295900"/>
            <a:ext cx="1071372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Shape 1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24400" y="1143000"/>
            <a:ext cx="4267198" cy="52577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98750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09600" y="228600"/>
            <a:ext cx="80771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Tardiness Policy Revision</a:t>
            </a:r>
          </a:p>
        </p:txBody>
      </p:sp>
      <p:pic>
        <p:nvPicPr>
          <p:cNvPr id="160" name="Shape 160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34574" r="34574"/>
          <a:stretch/>
        </p:blipFill>
        <p:spPr>
          <a:xfrm>
            <a:off x="6477000" y="5715000"/>
            <a:ext cx="863598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800600" y="1905000"/>
            <a:ext cx="3886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Bedtime/lights out, unplugged ½ hour earlier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Have clothes and backpacks ready before bedtime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Wake children up ½ hour earlier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Plan to be at school at 7:30 a.m. not 8:00 a.m.</a:t>
            </a:r>
          </a:p>
          <a:p>
            <a:pPr marL="320040" marR="0" lvl="0" indent="-32004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Use privileges as incentives/consequence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3"/>
          </p:nvPr>
        </p:nvSpPr>
        <p:spPr>
          <a:xfrm>
            <a:off x="609600" y="111252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91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795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Consequences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91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type="body" idx="4"/>
          </p:nvPr>
        </p:nvSpPr>
        <p:spPr>
          <a:xfrm>
            <a:off x="4800600" y="111252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marL="0" marR="0" lvl="0" indent="0" algn="ctr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Tips for Being on Time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8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4" name="Shape 164"/>
          <p:cNvSpPr/>
          <p:nvPr/>
        </p:nvSpPr>
        <p:spPr>
          <a:xfrm>
            <a:off x="533400" y="1828800"/>
            <a:ext cx="4267198" cy="46961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2004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D8047"/>
              </a:buClr>
              <a:buSzPct val="59999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Lowered schoolwide citizenship grade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59999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3 tardies count as 1 unexcused absence 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59999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Chronic tardiness to result in school suspension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59999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Impact on re-enrollment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SzPct val="59999"/>
              <a:buFont typeface="Noto Sans Symbols"/>
              <a:buChar char="◻"/>
            </a:pPr>
            <a:r>
              <a:rPr lang="en-US" sz="2400" b="0" i="0" u="none" strike="noStrike" cap="none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May be reported to school agency </a:t>
            </a:r>
          </a:p>
          <a:p>
            <a:pPr marL="320040" marR="0" lvl="0" indent="-32004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DD8047"/>
              </a:buClr>
              <a:buFont typeface="Noto Sans Symbols"/>
              <a:buNone/>
            </a:pPr>
            <a:endParaRPr sz="2400" b="0" i="0" u="none" strike="noStrike" cap="none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54398" y="5989319"/>
            <a:ext cx="1093303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06424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3323644" y="389613"/>
            <a:ext cx="898497" cy="636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10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573993552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5845297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Accomplishments 2015-16 (1/2)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Science Fair Results 2016-2107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26 students from 7</a:t>
            </a:r>
            <a:r>
              <a:rPr lang="en-US" sz="2029" b="1" i="0" u="none" strike="noStrike" cap="none" baseline="30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8</a:t>
            </a:r>
            <a:r>
              <a:rPr lang="en-US" sz="2029" b="1" i="0" u="none" strike="noStrike" cap="none" baseline="30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grades participated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7271"/>
              <a:buFont typeface="Noto Sans Symbols"/>
              <a:buNone/>
            </a:pPr>
            <a:endParaRPr sz="1050" b="1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Library Essay: 2 winners from 4</a:t>
            </a:r>
            <a:r>
              <a:rPr lang="en-US" sz="2029" b="1" i="0" u="none" strike="noStrike" cap="none" baseline="30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Spelling Bee (with other Islamic schools): </a:t>
            </a:r>
          </a:p>
          <a:p>
            <a:pPr marL="914400" marR="0" lvl="0" indent="-2413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/>
              <a:t>Two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1</a:t>
            </a:r>
            <a:r>
              <a:rPr lang="en-US" sz="2029" b="1" i="0" u="none" strike="noStrike" cap="none" baseline="30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place winners </a:t>
            </a:r>
          </a:p>
          <a:p>
            <a:pPr marL="914400" marR="0" lvl="0" indent="-2413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68"/>
              <a:buFont typeface="Noto Sans Symbols"/>
              <a:buChar char="➢"/>
            </a:pPr>
            <a:r>
              <a:rPr lang="en-US" sz="2029" b="1"/>
              <a:t>One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2</a:t>
            </a:r>
            <a:r>
              <a:rPr lang="en-US" sz="2029" b="1" i="0" u="none" strike="noStrike" cap="none" baseline="300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nd</a:t>
            </a:r>
            <a:r>
              <a:rPr lang="en-US" sz="2029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place winner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Noto Sans Symbols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898"/>
              <a:buFont typeface="Arial"/>
              <a:buNone/>
            </a:pPr>
            <a:endParaRPr sz="2029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aphicFrame>
        <p:nvGraphicFramePr>
          <p:cNvPr id="179" name="Shape 179"/>
          <p:cNvGraphicFramePr/>
          <p:nvPr/>
        </p:nvGraphicFramePr>
        <p:xfrm>
          <a:off x="1066800" y="2133600"/>
          <a:ext cx="7086600" cy="2602350"/>
        </p:xfrm>
        <a:graphic>
          <a:graphicData uri="http://schemas.openxmlformats.org/drawingml/2006/table">
            <a:tbl>
              <a:tblPr>
                <a:noFill/>
                <a:tableStyleId>{437FE78F-33D9-4D9A-A849-BEC7C12B0FFE}</a:tableStyleId>
              </a:tblPr>
              <a:tblGrid>
                <a:gridCol w="1929225"/>
                <a:gridCol w="5157375"/>
              </a:tblGrid>
              <a:tr h="43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Place 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students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nd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Place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 students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rd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Place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 students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3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Place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 students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37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 students  advance to the State Fair </a:t>
                      </a:r>
                      <a:r>
                        <a:rPr lang="en-US" sz="24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 May 24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3725"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Calibri"/>
                        <a:buNone/>
                      </a:pP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r>
                        <a:rPr lang="en-US" sz="2400" u="none" strike="noStrike" cap="none" baseline="30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40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students got special awards </a:t>
                      </a:r>
                    </a:p>
                  </a:txBody>
                  <a:tcPr marL="68575" marR="68575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839413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Accomplishments 2015-2016 (2/2)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12647" y="957942"/>
            <a:ext cx="8153398" cy="59000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rmAutofit lnSpcReduction="10000"/>
          </a:bodyPr>
          <a:lstStyle/>
          <a:p>
            <a:pPr marL="567690" marR="0" lvl="0" indent="-46609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811"/>
              <a:buFont typeface="Noto Sans Symbols"/>
              <a:buChar char="❑"/>
            </a:pPr>
            <a:r>
              <a:rPr lang="en-US" sz="1800" b="1" i="0" u="none" strike="noStrike" cap="none" dirty="0">
                <a:solidFill>
                  <a:schemeClr val="dk1"/>
                </a:solidFill>
                <a:sym typeface="Questrial"/>
              </a:rPr>
              <a:t>October, FLL Qualifier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: All three teams advanced to FLL championship in December.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8 : second place in robot design.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7: second place in core values and the innovative solution award (the biggest award of the season)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Tigers: second place in robot per</a:t>
            </a:r>
            <a:r>
              <a:rPr lang="en-US" sz="1800" dirty="0"/>
              <a:t>forma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nce. 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811"/>
              <a:buFont typeface="Noto Sans Symbols"/>
              <a:buChar char="❑"/>
            </a:pPr>
            <a:r>
              <a:rPr lang="en-US" sz="1800" b="1" i="0" u="none" strike="noStrike" cap="none" dirty="0">
                <a:solidFill>
                  <a:schemeClr val="dk1"/>
                </a:solidFill>
                <a:sym typeface="Questrial"/>
              </a:rPr>
              <a:t>March, FLL Cup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: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7N: champions runner-up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6 : best working team award. The picture of this team was used in a Ted Talk as a result of their outstanding performance.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811"/>
              <a:buFont typeface="Noto Sans Symbols"/>
              <a:buChar char="❑"/>
            </a:pPr>
            <a:r>
              <a:rPr lang="en-US" sz="1800" b="1" i="0" u="none" strike="noStrike" cap="none" dirty="0">
                <a:solidFill>
                  <a:schemeClr val="dk1"/>
                </a:solidFill>
                <a:sym typeface="Questrial"/>
              </a:rPr>
              <a:t>April, Spring showdown: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6: second place in robot performance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811"/>
              <a:buFont typeface="Noto Sans Symbols"/>
              <a:buChar char="❑"/>
            </a:pPr>
            <a:r>
              <a:rPr lang="en-US" sz="1800" b="1" i="0" u="none" strike="noStrike" cap="none" dirty="0">
                <a:solidFill>
                  <a:schemeClr val="dk1"/>
                </a:solidFill>
                <a:sym typeface="Questrial"/>
              </a:rPr>
              <a:t>April, </a:t>
            </a:r>
            <a:r>
              <a:rPr lang="en-US" sz="1800" b="1" i="0" u="none" strike="noStrike" cap="none" dirty="0" err="1">
                <a:solidFill>
                  <a:schemeClr val="dk1"/>
                </a:solidFill>
                <a:sym typeface="Questrial"/>
              </a:rPr>
              <a:t>Botball</a:t>
            </a:r>
            <a:r>
              <a:rPr lang="en-US" sz="1800" b="1" i="0" u="none" strike="noStrike" cap="none" dirty="0">
                <a:solidFill>
                  <a:schemeClr val="dk1"/>
                </a:solidFill>
                <a:sym typeface="Questrial"/>
              </a:rPr>
              <a:t>: 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Our middle school in a competition designed for high school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Tigers 8 : First place in Alliance Match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500"/>
              <a:buFont typeface="Noto Sans Symbols"/>
              <a:buChar char="⬜"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Tiger 7 : Third place in seeding round and best robot design award with the highest score of the day. </a:t>
            </a:r>
          </a:p>
          <a:p>
            <a:pPr marL="471169" marR="0" lvl="1" indent="-1269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Both teams shared the team spirit award and advanc</a:t>
            </a:r>
            <a:r>
              <a:rPr lang="en-US" sz="1800" dirty="0"/>
              <a:t>ed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 to the international Robotics competition in Florida this summer </a:t>
            </a:r>
            <a:r>
              <a:rPr lang="en-US" sz="1800" b="0" i="0" u="none" strike="noStrike" cap="none" dirty="0" err="1">
                <a:solidFill>
                  <a:schemeClr val="dk1"/>
                </a:solidFill>
                <a:sym typeface="Questrial"/>
              </a:rPr>
              <a:t>InshaAllah</a:t>
            </a:r>
            <a:r>
              <a:rPr lang="en-US" sz="1800" b="0" i="0" u="none" strike="noStrike" cap="none" dirty="0">
                <a:solidFill>
                  <a:schemeClr val="dk1"/>
                </a:solidFill>
                <a:sym typeface="Quest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378932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152400"/>
            <a:ext cx="9144000" cy="457200"/>
          </a:xfrm>
        </p:spPr>
        <p:txBody>
          <a:bodyPr/>
          <a:lstStyle/>
          <a:p>
            <a:r>
              <a:rPr lang="en-US" sz="3600" dirty="0" smtClean="0"/>
              <a:t>Quran assessment to start in 2 to 3 weeks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26671"/>
            <a:ext cx="91440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5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Q &amp; A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/>
              <a:t>Jazak’Allah khair for coming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Introduction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" marR="0" lvl="0" indent="-7619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48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Current members of BOE and their responsibilities:</a:t>
            </a:r>
          </a:p>
          <a:p>
            <a:pPr marL="880110" marR="0" lvl="1" indent="-52451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Tauseef Kazi – Chair, expansion and QIAS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Tamer Kadous – Vice chair, HR and curriculum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Futema Jafri – Treasurer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Rawah Ghabayen – Gen. Sec., facilities, comm. and PR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Ayesha Jafri – HR and curriculum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Yousuf Mostafa – HR and curriculum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680"/>
              <a:buFont typeface="Questrial"/>
              <a:buAutoNum type="arabicPeriod"/>
            </a:pPr>
            <a:r>
              <a:rPr lang="en-US" sz="2203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Ahmad Kholaif – Communications and PR</a:t>
            </a:r>
          </a:p>
          <a:p>
            <a:pPr marL="45720" marR="0" lvl="0" indent="-761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48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Members whose term has expired: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40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Ahmad Kholaif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40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Yousuf Mostafa</a:t>
            </a:r>
          </a:p>
          <a:p>
            <a:pPr marL="45720" marR="0" lvl="0" indent="-761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48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Former members who are still helping out: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40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Syed Ali – Facilities</a:t>
            </a:r>
          </a:p>
          <a:p>
            <a:pPr marL="880110" marR="0" lvl="1" indent="-52451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40"/>
              <a:buFont typeface="Questrial"/>
              <a:buAutoNum type="arabicPeriod"/>
            </a:pPr>
            <a:r>
              <a:rPr lang="en-US" sz="222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Nasser Alameddin – Managing the new facility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BOE Roles and Responsibilities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09600" y="1143000"/>
            <a:ext cx="8503920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Arial"/>
              <a:buAutoNum type="arabicPeriod"/>
            </a:pPr>
            <a:r>
              <a:rPr lang="en-US" sz="2682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Financials</a:t>
            </a:r>
          </a:p>
          <a:p>
            <a:pPr marL="834389" marR="0" lvl="1" indent="-51688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23"/>
              <a:buFont typeface="Noto Sans Symbols"/>
              <a:buChar char="⬜"/>
            </a:pPr>
            <a:r>
              <a:rPr lang="en-US" sz="24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Formulating yearly budget, salaries and tuition</a:t>
            </a:r>
          </a:p>
          <a:p>
            <a:pPr marL="834389" marR="0" lvl="1" indent="-51688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23"/>
              <a:buFont typeface="Noto Sans Symbols"/>
              <a:buChar char="⬜"/>
            </a:pPr>
            <a:r>
              <a:rPr lang="en-US" sz="24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needed, raising funds for operations and expansion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Arial"/>
              <a:buAutoNum type="arabicPeriod"/>
            </a:pPr>
            <a:r>
              <a:rPr lang="en-US" sz="2682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Working with Principals to </a:t>
            </a:r>
            <a:r>
              <a:rPr lang="en-US" sz="2682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set goals and policies</a:t>
            </a:r>
          </a:p>
          <a:p>
            <a:pPr marL="834389" marR="0" lvl="1" indent="-51688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23"/>
              <a:buFont typeface="Noto Sans Symbols"/>
              <a:buChar char="⬜"/>
            </a:pPr>
            <a:r>
              <a:rPr lang="en-US" sz="24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Formulate rules and procedures for school’s operation </a:t>
            </a:r>
          </a:p>
          <a:p>
            <a:pPr marL="834389" marR="0" lvl="1" indent="-51688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23"/>
              <a:buFont typeface="Noto Sans Symbols"/>
              <a:buChar char="⬜"/>
            </a:pPr>
            <a:r>
              <a:rPr lang="en-US" sz="24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Improve quality of education and productivity of staff</a:t>
            </a:r>
          </a:p>
          <a:p>
            <a:pPr marL="834389" marR="0" lvl="1" indent="-516889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123"/>
              <a:buFont typeface="Noto Sans Symbols"/>
              <a:buChar char="⬜"/>
            </a:pPr>
            <a:r>
              <a:rPr lang="en-US" sz="24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Overseeing yearly curriculum and admissions policies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Arial"/>
              <a:buAutoNum type="arabicPeriod"/>
            </a:pPr>
            <a:r>
              <a:rPr lang="en-US" sz="2682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Hiring and evaluating </a:t>
            </a:r>
            <a:r>
              <a:rPr lang="en-US" sz="2682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 school Principals and working with the Principals to hire, evaluate, and determine increments of all paid staff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Arial"/>
              <a:buAutoNum type="arabicPeriod"/>
            </a:pPr>
            <a:r>
              <a:rPr lang="en-US" sz="2682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Expansion</a:t>
            </a:r>
            <a:r>
              <a:rPr lang="en-US" sz="2682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setting long term school direction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682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682" b="1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BOE is NOT</a:t>
            </a:r>
            <a:r>
              <a:rPr lang="en-US" sz="2682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involved in day to day school operations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Principals and Staff Hiring </a:t>
            </a:r>
            <a:r>
              <a:rPr lang="en-US"/>
              <a:t>U</a:t>
            </a: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pdate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/>
              <a:t>Tamer Kadous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New Administration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1280"/>
              <a:buFont typeface="Noto Sans Symbols"/>
              <a:buChar char="❑"/>
            </a:pP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Have been looking for Principal candidates since January 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addition </a:t>
            </a:r>
            <a:r>
              <a:rPr lang="en-US" sz="2015" dirty="0"/>
              <a:t>to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running school affairs, the plan is for new </a:t>
            </a:r>
            <a:r>
              <a:rPr lang="en-US" sz="2015" dirty="0"/>
              <a:t>P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rincipal to prepare the school for the next phase with the new school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After announcements, we screened/interviewed a number of good candidates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After final ranking we extend</a:t>
            </a:r>
            <a:r>
              <a:rPr lang="en-US" sz="2015" dirty="0"/>
              <a:t>ed an 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offer</a:t>
            </a:r>
            <a:r>
              <a:rPr lang="en-US" sz="2015" dirty="0"/>
              <a:t> to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Br. </a:t>
            </a:r>
            <a:r>
              <a:rPr lang="en-US" sz="2015" b="0" i="0" u="none" strike="noStrike" cap="none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Cemil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en-US" sz="2015" b="0" i="0" u="none" strike="noStrike" cap="none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Gulseven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from Oklahoma 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1280"/>
              <a:buFont typeface="Noto Sans Symbols"/>
              <a:buChar char="❑"/>
            </a:pP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Principal</a:t>
            </a:r>
            <a:r>
              <a:rPr lang="en-US" sz="2247" dirty="0"/>
              <a:t>’s</a:t>
            </a: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background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B.SC in </a:t>
            </a:r>
            <a:r>
              <a:rPr lang="en-US" sz="2015" dirty="0"/>
              <a:t>C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ivil Engineering, Bachelor of </a:t>
            </a:r>
            <a:r>
              <a:rPr lang="en-US" sz="2015" b="0" i="0" u="none" strike="noStrike" cap="none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Shari’ah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Islamic Law, Master of Elementary </a:t>
            </a:r>
            <a:r>
              <a:rPr lang="en-US" sz="2015" dirty="0"/>
              <a:t>E</a:t>
            </a: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ducation, Master of Bilingual Education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Ph.D. Educational Studies: Department of Educational Leadership &amp; Policy Studies – Ongoing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Close to 15 years of experience in Islamic schools in two schools between teaching, VP and Principal positions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1280"/>
              <a:buFont typeface="Noto Sans Symbols"/>
              <a:buChar char="❑"/>
            </a:pP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addition, to help serve school</a:t>
            </a:r>
            <a:r>
              <a:rPr lang="en-US" sz="2247" dirty="0"/>
              <a:t>’s</a:t>
            </a: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needs, we opened the floor for VP position from within </a:t>
            </a:r>
            <a:r>
              <a:rPr lang="en-US" sz="2247" dirty="0"/>
              <a:t>s</a:t>
            </a: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taff. After interviewing applicants, the BOE </a:t>
            </a:r>
            <a:r>
              <a:rPr lang="en-US" sz="2247" dirty="0"/>
              <a:t>selected</a:t>
            </a:r>
            <a:r>
              <a:rPr lang="en-US" sz="2247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Sr. Malika </a:t>
            </a:r>
            <a:r>
              <a:rPr lang="en-US" sz="2247" b="0" i="0" u="none" strike="noStrike" cap="none" dirty="0" err="1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Harizi</a:t>
            </a:r>
            <a:endParaRPr lang="en-US" sz="2247" b="0" i="0" u="none" strike="noStrike" cap="none" dirty="0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525"/>
              <a:buFont typeface="Noto Sans Symbols"/>
              <a:buChar char="⬜"/>
            </a:pPr>
            <a:r>
              <a:rPr lang="en-US" sz="2015" b="0" i="0" u="none" strike="noStrike" cap="none" dirty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Starting next year, Sr. Malika will be part time teacher, part time VP (already factored in staffing)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New Year Staffing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Char char="❑"/>
            </a:pPr>
            <a:r>
              <a:rPr lang="en-US" sz="246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At this point it seems we need to hire around 2.5 teachers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Char char="❑"/>
            </a:pPr>
            <a:r>
              <a:rPr lang="en-US" sz="246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Main criteria include: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lang="en-US" sz="221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Strong preference to certified teachers (or ongoing certification) followed by non-certified ones if need be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lang="en-US" sz="221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Teaching experience with similar classroom size 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None/>
            </a:pPr>
            <a:endParaRPr sz="221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Char char="❑"/>
            </a:pPr>
            <a:r>
              <a:rPr lang="en-US" sz="246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number of good candidates have applied, and interviewing started last week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lang="en-US" sz="221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 addition to material knowledge, interview focuses on presenting practical situations and ask for teacher’s approach</a:t>
            </a:r>
          </a:p>
          <a:p>
            <a:pPr marL="640080" marR="0" lvl="1" indent="-170180" algn="l" rtl="0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lang="en-US" sz="221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 did encounter a number of very promising candidates</a:t>
            </a:r>
          </a:p>
          <a:p>
            <a:pPr marL="567690" marR="0" lvl="0" indent="-46609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Char char="❑"/>
            </a:pPr>
            <a:r>
              <a:rPr lang="en-US" sz="246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We expect to be almost done by end of the school year</a:t>
            </a: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Quest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Financial Update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ubTitle" idx="1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Futema Jafri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609600" y="152400"/>
            <a:ext cx="8153398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Questrial"/>
              <a:buNone/>
            </a:pPr>
            <a:r>
              <a:rPr lang="en-US" sz="3959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Projected Finances</a:t>
            </a: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12647" y="1066800"/>
            <a:ext cx="8153398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567690" marR="0" lvl="0" indent="-4660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499"/>
              <a:buFont typeface="Noto Sans Symbols"/>
              <a:buChar char="❑"/>
            </a:pPr>
            <a:r>
              <a:rPr lang="en-US" sz="238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2016-17 School Year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400"/>
              <a:buFont typeface="Noto Sans Symbols"/>
              <a:buChar char="⬜"/>
            </a:pPr>
            <a:r>
              <a:rPr lang="en-US" sz="204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Enrollment to date: 145 plus 5 in Pre-K = 150 total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400"/>
              <a:buFont typeface="Noto Sans Symbols"/>
              <a:buChar char="⬜"/>
            </a:pPr>
            <a:r>
              <a:rPr lang="en-US" sz="204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Projected budget deficit by end of FY: ($31,000)*</a:t>
            </a: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499"/>
              <a:buFont typeface="Noto Sans Symbols"/>
              <a:buChar char="❑"/>
            </a:pPr>
            <a:r>
              <a:rPr lang="en-US" sz="238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Next Year’s </a:t>
            </a:r>
            <a:r>
              <a:rPr lang="en-US" sz="2380" b="0" i="0" u="sng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Projections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1400"/>
              <a:buFont typeface="Noto Sans Symbols"/>
              <a:buChar char="⬜"/>
            </a:pPr>
            <a:r>
              <a:rPr lang="en-US" sz="204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rPr>
              <a:t>Assuming various enrollment numbers, projections are as below: </a:t>
            </a:r>
          </a:p>
          <a:p>
            <a:pPr marL="640080" marR="0" lvl="1" indent="-170180" algn="l" rtl="0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None/>
            </a:pPr>
            <a:endParaRPr sz="2210" b="0" i="0" u="none" strike="noStrike" cap="none">
              <a:solidFill>
                <a:srgbClr val="262626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None/>
            </a:pPr>
            <a:endParaRPr sz="24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None/>
            </a:pPr>
            <a:endParaRPr sz="24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None/>
            </a:pPr>
            <a:endParaRPr sz="24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59"/>
              <a:buFont typeface="Noto Sans Symbols"/>
              <a:buNone/>
            </a:pPr>
            <a:endParaRPr sz="24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567690" marR="0" lvl="0" indent="-46609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7374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765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lang="en-US" sz="1105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* Assuming enrollment of 167 + 7 TK to factor in student attrition due to relocation/financial hardship.</a:t>
            </a:r>
          </a:p>
        </p:txBody>
      </p:sp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33587" y="3593925"/>
            <a:ext cx="5305425" cy="271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1197</Words>
  <Application>Microsoft Office PowerPoint</Application>
  <PresentationFormat>On-screen Show (4:3)</PresentationFormat>
  <Paragraphs>213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Questrial</vt:lpstr>
      <vt:lpstr>Noto Sans Symbols</vt:lpstr>
      <vt:lpstr>Calibri</vt:lpstr>
      <vt:lpstr>Arial</vt:lpstr>
      <vt:lpstr>Median</vt:lpstr>
      <vt:lpstr>Median</vt:lpstr>
      <vt:lpstr>ISSD PARENT GENERAL ASSEMBLY (PGA)</vt:lpstr>
      <vt:lpstr>Agenda</vt:lpstr>
      <vt:lpstr>Introduction</vt:lpstr>
      <vt:lpstr>BOE Roles and Responsibilities</vt:lpstr>
      <vt:lpstr>Principals and Staff Hiring Update</vt:lpstr>
      <vt:lpstr>New Administration</vt:lpstr>
      <vt:lpstr>New Year Staffing</vt:lpstr>
      <vt:lpstr>Financial Update</vt:lpstr>
      <vt:lpstr>Projected Finances</vt:lpstr>
      <vt:lpstr>Tuition</vt:lpstr>
      <vt:lpstr>Expansion – The Numbers</vt:lpstr>
      <vt:lpstr>PTO Update</vt:lpstr>
      <vt:lpstr>PTO Update</vt:lpstr>
      <vt:lpstr>Parents’ survey results</vt:lpstr>
      <vt:lpstr>Parents Survey 2016 – summary </vt:lpstr>
      <vt:lpstr>Parents Survey 2016 - Comments</vt:lpstr>
      <vt:lpstr>School Update</vt:lpstr>
      <vt:lpstr>Our ESLRs</vt:lpstr>
      <vt:lpstr>Communication Protocol</vt:lpstr>
      <vt:lpstr>Tardiness is still a problem</vt:lpstr>
      <vt:lpstr>Tardiness Policy Revision</vt:lpstr>
      <vt:lpstr>PowerPoint Presentation</vt:lpstr>
      <vt:lpstr>Accomplishments 2015-16 (1/2)</vt:lpstr>
      <vt:lpstr>Accomplishments 2015-2016 (2/2)</vt:lpstr>
      <vt:lpstr>Quran assessment to start in 2 to 3 weeks</vt:lpstr>
      <vt:lpstr>Q &amp; 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ISSD PARENT GENERAL ASSEMBLY (PGA)</dc:title>
  <dc:creator>Kazi, Tauseef</dc:creator>
  <cp:lastModifiedBy>Kazi, Tauseef</cp:lastModifiedBy>
  <cp:revision>10</cp:revision>
  <dcterms:modified xsi:type="dcterms:W3CDTF">2016-05-17T07:07:36Z</dcterms:modified>
</cp:coreProperties>
</file>